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sldIdLst>
    <p:sldId id="345" r:id="rId3"/>
    <p:sldId id="363" r:id="rId4"/>
    <p:sldId id="365" r:id="rId5"/>
    <p:sldId id="366" r:id="rId6"/>
    <p:sldId id="367" r:id="rId7"/>
    <p:sldId id="393" r:id="rId8"/>
    <p:sldId id="394" r:id="rId9"/>
    <p:sldId id="401" r:id="rId10"/>
    <p:sldId id="402" r:id="rId11"/>
    <p:sldId id="403" r:id="rId12"/>
    <p:sldId id="404" r:id="rId13"/>
    <p:sldId id="395" r:id="rId14"/>
    <p:sldId id="396" r:id="rId15"/>
    <p:sldId id="398" r:id="rId16"/>
    <p:sldId id="400" r:id="rId17"/>
    <p:sldId id="361" r:id="rId1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AAA02"/>
    <a:srgbClr val="FF0000"/>
    <a:srgbClr val="D2E9FA"/>
    <a:srgbClr val="DDDDDD"/>
    <a:srgbClr val="B2B2B2"/>
    <a:srgbClr val="EAEAEA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3" d="100"/>
          <a:sy n="93" d="100"/>
        </p:scale>
        <p:origin x="-1314" y="18"/>
      </p:cViewPr>
      <p:guideLst>
        <p:guide orient="horz" pos="2156"/>
        <p:guide pos="2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EE6C3BE-FDAB-4E4D-86FA-276C7510B7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3978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902CE5-42B5-479D-925E-00478744F8E3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902CE5-42B5-479D-925E-00478744F8E3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902CE5-42B5-479D-925E-00478744F8E3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902CE5-42B5-479D-925E-00478744F8E3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902CE5-42B5-479D-925E-00478744F8E3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902CE5-42B5-479D-925E-00478744F8E3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902CE5-42B5-479D-925E-00478744F8E3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902CE5-42B5-479D-925E-00478744F8E3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902CE5-42B5-479D-925E-00478744F8E3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902CE5-42B5-479D-925E-00478744F8E3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902CE5-42B5-479D-925E-00478744F8E3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gradFill rotWithShape="1">
            <a:gsLst>
              <a:gs pos="0">
                <a:srgbClr val="A3D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7" name="Picture 3" descr="1"/>
          <p:cNvPicPr>
            <a:picLocks noChangeAspect="1"/>
          </p:cNvPicPr>
          <p:nvPr userDrawn="1"/>
        </p:nvPicPr>
        <p:blipFill>
          <a:blip r:embed="rId13"/>
          <a:srcRect b="38461"/>
          <a:stretch>
            <a:fillRect/>
          </a:stretch>
        </p:blipFill>
        <p:spPr>
          <a:xfrm>
            <a:off x="0" y="6315075"/>
            <a:ext cx="9144000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Picture 4" descr="artplus_nature_naturalcity42_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956550" y="6334125"/>
            <a:ext cx="1370013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Picture 5" descr="artplus_nature_naturalcity42_i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532813" y="6165850"/>
            <a:ext cx="611187" cy="3238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3850" y="1196975"/>
            <a:ext cx="8405813" cy="4772025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CCECFF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51" name="Picture 3" descr="03_back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23850" y="1196975"/>
            <a:ext cx="8347075" cy="4703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Line 9"/>
          <p:cNvSpPr/>
          <p:nvPr/>
        </p:nvSpPr>
        <p:spPr>
          <a:xfrm>
            <a:off x="3635375" y="5013325"/>
            <a:ext cx="5105400" cy="0"/>
          </a:xfrm>
          <a:prstGeom prst="line">
            <a:avLst/>
          </a:prstGeom>
          <a:ln w="38100" cap="flat" cmpd="sng">
            <a:solidFill>
              <a:srgbClr val="CCECFF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053" name="Picture 10" descr="03_icon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87675" y="4652963"/>
            <a:ext cx="749300" cy="92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902CE5-42B5-479D-925E-00478744F8E3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/>
          <p:nvPr/>
        </p:nvSpPr>
        <p:spPr>
          <a:xfrm>
            <a:off x="4067175" y="3249613"/>
            <a:ext cx="71438" cy="900112"/>
          </a:xfrm>
          <a:prstGeom prst="rect">
            <a:avLst/>
          </a:prstGeom>
          <a:solidFill>
            <a:srgbClr val="1AAA02"/>
          </a:solidFill>
          <a:ln w="9525">
            <a:noFill/>
          </a:ln>
        </p:spPr>
        <p:txBody>
          <a:bodyPr wrap="none" anchor="ctr"/>
          <a:lstStyle/>
          <a:p>
            <a:pPr algn="r" eaLnBrk="1" hangingPunct="1">
              <a:buFont typeface="Arial" panose="020B0604020202020204" pitchFamily="34" charset="0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9" name="Rectangle 3"/>
          <p:cNvSpPr/>
          <p:nvPr/>
        </p:nvSpPr>
        <p:spPr>
          <a:xfrm>
            <a:off x="4000500" y="3214688"/>
            <a:ext cx="4675188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>
              <a:lnSpc>
                <a:spcPts val="3800"/>
              </a:lnSpc>
              <a:spcBef>
                <a:spcPts val="600"/>
              </a:spcBef>
              <a:buFont typeface="Arial" panose="020B0604020202020204" pitchFamily="34" charset="0"/>
            </a:pPr>
            <a:r>
              <a:rPr lang="zh-CN" altLang="en-US" sz="2900" b="1" dirty="0">
                <a:solidFill>
                  <a:srgbClr val="000000"/>
                </a:solidFill>
                <a:latin typeface="Verdana" panose="020B0604030504040204" pitchFamily="34" charset="0"/>
                <a:ea typeface="方正黑体_GBK" panose="03000509000000000000" pitchFamily="65" charset="-122"/>
              </a:rPr>
              <a:t>重庆市科普项目网上申报操作流程图解</a:t>
            </a:r>
          </a:p>
        </p:txBody>
      </p:sp>
      <p:sp>
        <p:nvSpPr>
          <p:cNvPr id="4100" name="Rectangle 4"/>
          <p:cNvSpPr/>
          <p:nvPr/>
        </p:nvSpPr>
        <p:spPr>
          <a:xfrm>
            <a:off x="4067175" y="4581525"/>
            <a:ext cx="4535488" cy="863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>
              <a:lnSpc>
                <a:spcPts val="28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1600" b="1" dirty="0">
                <a:solidFill>
                  <a:srgbClr val="000066"/>
                </a:solidFill>
                <a:latin typeface="Verdana" panose="020B0604030504040204" pitchFamily="34" charset="0"/>
                <a:ea typeface="方正小标宋_GBK" panose="03000509000000000000" pitchFamily="65" charset="-122"/>
              </a:rPr>
              <a:t>重庆市科技项目管理服务中心</a:t>
            </a:r>
          </a:p>
          <a:p>
            <a:pPr algn="ctr" eaLnBrk="1" hangingPunct="1">
              <a:lnSpc>
                <a:spcPts val="28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en-US" altLang="zh-CN" sz="1600" b="1" smtClean="0">
                <a:solidFill>
                  <a:srgbClr val="000066"/>
                </a:solidFill>
                <a:latin typeface="Verdana" panose="020B0604030504040204" pitchFamily="34" charset="0"/>
                <a:ea typeface="方正小标宋_GBK" panose="03000509000000000000" pitchFamily="65" charset="-122"/>
              </a:rPr>
              <a:t>2021.4</a:t>
            </a:r>
            <a:endParaRPr lang="zh-CN" altLang="en-US" sz="1600" b="1" dirty="0">
              <a:solidFill>
                <a:srgbClr val="000066"/>
              </a:solidFill>
              <a:latin typeface="Verdana" panose="020B0604030504040204" pitchFamily="34" charset="0"/>
              <a:ea typeface="方正小标宋_GBK" panose="03000509000000000000" pitchFamily="65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229600" cy="7921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/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如果注册的单位账号，并且单位性质不是选择的企业，请在科技人才子系统中完善信息，并提交给科技局审核。审核电话：</a:t>
            </a:r>
            <a:r>
              <a:rPr lang="en-US" altLang="zh-CN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67512626</a:t>
            </a:r>
            <a:endParaRPr lang="zh-CN" altLang="en-US" sz="2000" dirty="0"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pic>
        <p:nvPicPr>
          <p:cNvPr id="1331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075" y="1916113"/>
            <a:ext cx="6696075" cy="4017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229600" cy="7921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/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如果注册的单位账号，并且单位性质选择的企业，请在科技型企业系统中完善信息。咨询电话：</a:t>
            </a:r>
            <a:r>
              <a:rPr lang="en-US" altLang="zh-CN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67513887</a:t>
            </a:r>
            <a:endParaRPr lang="zh-CN" altLang="en-US" sz="2000" dirty="0"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pic>
        <p:nvPicPr>
          <p:cNvPr id="14339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406525"/>
            <a:ext cx="7451725" cy="4443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type="title" idx="4294967295"/>
          </p:nvPr>
        </p:nvSpPr>
        <p:spPr>
          <a:xfrm>
            <a:off x="395288" y="549275"/>
            <a:ext cx="8964612" cy="6334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/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个人账号登录后，点击左侧 “</a:t>
            </a:r>
            <a:r>
              <a:rPr lang="zh-CN" altLang="en-US" sz="2000" dirty="0">
                <a:solidFill>
                  <a:srgbClr val="FF0000"/>
                </a:solidFill>
                <a:ea typeface="宋体" panose="02010600030101010101" pitchFamily="2" charset="-122"/>
              </a:rPr>
              <a:t>新项目申报</a:t>
            </a:r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”</a:t>
            </a:r>
          </a:p>
        </p:txBody>
      </p:sp>
      <p:pic>
        <p:nvPicPr>
          <p:cNvPr id="1536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8250"/>
            <a:ext cx="9144000" cy="438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title" idx="4294967295"/>
          </p:nvPr>
        </p:nvSpPr>
        <p:spPr>
          <a:xfrm>
            <a:off x="395288" y="476250"/>
            <a:ext cx="8064500" cy="6492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选择相应的计划类别，如图</a:t>
            </a:r>
            <a:r>
              <a:rPr lang="zh-CN" altLang="en-US" sz="16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：</a:t>
            </a:r>
            <a:r>
              <a:rPr lang="en-US" altLang="zh-CN" sz="16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/>
            </a:r>
            <a:br>
              <a:rPr lang="en-US" altLang="zh-CN" sz="16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</a:br>
            <a:r>
              <a:rPr lang="en-US" altLang="zh-CN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/>
            </a:r>
            <a:br>
              <a:rPr lang="en-US" altLang="zh-CN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</a:br>
            <a:r>
              <a:rPr lang="en-US" altLang="zh-CN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                                </a:t>
            </a:r>
            <a:endParaRPr lang="zh-CN" altLang="en-US" sz="2000" dirty="0"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sp>
        <p:nvSpPr>
          <p:cNvPr id="16387" name="Rectangle 3"/>
          <p:cNvSpPr txBox="1"/>
          <p:nvPr/>
        </p:nvSpPr>
        <p:spPr>
          <a:xfrm>
            <a:off x="323850" y="3789363"/>
            <a:ext cx="8143875" cy="10080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选择完成后点击下一步，按提示依次录入信息即可，完成信息之后，回到基本信息页面，预览无误后提交。</a:t>
            </a:r>
            <a:r>
              <a:rPr lang="en-US" altLang="zh-CN" sz="1600" b="1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/>
            </a:r>
            <a:br>
              <a:rPr lang="en-US" altLang="zh-CN" sz="1600" b="1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</a:br>
            <a:r>
              <a:rPr lang="en-US" altLang="zh-CN" sz="2000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/>
            </a:r>
            <a:br>
              <a:rPr lang="en-US" altLang="zh-CN" sz="2000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</a:br>
            <a:r>
              <a:rPr lang="en-US" altLang="zh-CN" sz="2000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                                </a:t>
            </a:r>
            <a:endParaRPr lang="zh-CN" altLang="en-US" sz="2000" b="1" dirty="0">
              <a:solidFill>
                <a:srgbClr val="000000"/>
              </a:solidFill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pic>
        <p:nvPicPr>
          <p:cNvPr id="1638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" y="1412875"/>
            <a:ext cx="9144000" cy="1998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8064500" cy="6492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注销个人账号，登陆单位账号（登录方式与个人相同），在待处理列表或未提交项目中，找到提交的项目，如图</a:t>
            </a:r>
            <a:r>
              <a:rPr lang="zh-CN" altLang="en-US" sz="16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：</a:t>
            </a:r>
            <a:r>
              <a:rPr lang="en-US" altLang="zh-CN" sz="16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/>
            </a:r>
            <a:br>
              <a:rPr lang="en-US" altLang="zh-CN" sz="16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</a:br>
            <a:r>
              <a:rPr lang="en-US" altLang="zh-CN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/>
            </a:r>
            <a:br>
              <a:rPr lang="en-US" altLang="zh-CN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</a:br>
            <a:r>
              <a:rPr lang="en-US" altLang="zh-CN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                                </a:t>
            </a:r>
            <a:endParaRPr lang="zh-CN" altLang="en-US" sz="2000" dirty="0"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sp>
        <p:nvSpPr>
          <p:cNvPr id="17411" name="Rectangle 3"/>
          <p:cNvSpPr txBox="1"/>
          <p:nvPr/>
        </p:nvSpPr>
        <p:spPr>
          <a:xfrm>
            <a:off x="468313" y="4765675"/>
            <a:ext cx="8142287" cy="665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/>
            </a:r>
            <a:br>
              <a:rPr lang="en-US" altLang="zh-CN" sz="1600" b="1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</a:br>
            <a:r>
              <a:rPr lang="en-US" altLang="zh-CN" sz="2000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/>
            </a:r>
            <a:br>
              <a:rPr lang="en-US" altLang="zh-CN" sz="2000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</a:br>
            <a:r>
              <a:rPr lang="en-US" altLang="zh-CN" sz="2000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                                </a:t>
            </a:r>
            <a:endParaRPr lang="zh-CN" altLang="en-US" sz="2000" b="1" dirty="0">
              <a:solidFill>
                <a:srgbClr val="000000"/>
              </a:solidFill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pic>
        <p:nvPicPr>
          <p:cNvPr id="1741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313"/>
            <a:ext cx="9144000" cy="438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8064500" cy="6492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找到需要提交的项目，点击处理进入之后，点击提交科技局，提交项目，</a:t>
            </a:r>
            <a:r>
              <a:rPr lang="zh-CN" altLang="en-US" sz="20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一旦提交，不予退回。</a:t>
            </a:r>
            <a:r>
              <a:rPr lang="en-US" altLang="zh-CN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/>
            </a:r>
            <a:br>
              <a:rPr lang="en-US" altLang="zh-CN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</a:br>
            <a:r>
              <a:rPr lang="en-US" altLang="zh-CN" sz="16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/>
            </a:r>
            <a:br>
              <a:rPr lang="en-US" altLang="zh-CN" sz="16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</a:br>
            <a:r>
              <a:rPr lang="en-US" altLang="zh-CN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/>
            </a:r>
            <a:br>
              <a:rPr lang="en-US" altLang="zh-CN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</a:br>
            <a:r>
              <a:rPr lang="en-US" altLang="zh-CN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                                </a:t>
            </a:r>
            <a:endParaRPr lang="zh-CN" altLang="en-US" sz="2000" dirty="0"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sp>
        <p:nvSpPr>
          <p:cNvPr id="18435" name="Rectangle 3"/>
          <p:cNvSpPr txBox="1"/>
          <p:nvPr/>
        </p:nvSpPr>
        <p:spPr>
          <a:xfrm>
            <a:off x="468313" y="4765675"/>
            <a:ext cx="8142287" cy="665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/>
            </a:r>
            <a:br>
              <a:rPr lang="en-US" altLang="zh-CN" sz="1600" b="1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</a:br>
            <a:r>
              <a:rPr lang="en-US" altLang="zh-CN" sz="2000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/>
            </a:r>
            <a:br>
              <a:rPr lang="en-US" altLang="zh-CN" sz="2000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</a:br>
            <a:r>
              <a:rPr lang="en-US" altLang="zh-CN" sz="2000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                                </a:t>
            </a:r>
            <a:endParaRPr lang="zh-CN" altLang="en-US" sz="2000" b="1" dirty="0">
              <a:solidFill>
                <a:srgbClr val="000000"/>
              </a:solidFill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pic>
        <p:nvPicPr>
          <p:cNvPr id="18436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3238"/>
            <a:ext cx="9144000" cy="230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388" y="4365625"/>
            <a:ext cx="8064500" cy="649288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+mj-cs"/>
              </a:rPr>
              <a:t>注：</a:t>
            </a:r>
            <a:r>
              <a:rPr kumimoji="0" lang="zh-CN" altLang="en-US" sz="2000" b="1" kern="1200" cap="none" spc="0" normalizeH="0" baseline="0" noProof="0" dirty="0">
                <a:solidFill>
                  <a:srgbClr val="00206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+mn-cs"/>
              </a:rPr>
              <a:t>项目</a:t>
            </a:r>
            <a:r>
              <a:rPr kumimoji="0" lang="zh-CN" altLang="en-US" sz="2000" b="1" kern="1200" cap="none" spc="0" normalizeH="0" baseline="0" noProof="0" dirty="0">
                <a:solidFill>
                  <a:srgbClr val="00206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+mj-cs"/>
              </a:rPr>
              <a:t>提交后，</a:t>
            </a:r>
            <a:r>
              <a:rPr kumimoji="0" lang="zh-CN" altLang="zh-CN" sz="2000" b="1" kern="1200" cap="none" spc="0" normalizeH="0" baseline="0" noProof="0" dirty="0">
                <a:solidFill>
                  <a:srgbClr val="00206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+mj-cs"/>
              </a:rPr>
              <a:t>无需报送纸质申报书。</a:t>
            </a:r>
            <a:r>
              <a:rPr kumimoji="0" lang="en-US" altLang="zh-CN" sz="2000" b="1" kern="1200" cap="none" spc="0" normalizeH="0" baseline="0" noProof="0" dirty="0">
                <a:solidFill>
                  <a:srgbClr val="00206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+mj-cs"/>
              </a:rPr>
              <a:t/>
            </a:r>
            <a:br>
              <a:rPr kumimoji="0" lang="en-US" altLang="zh-CN" sz="2000" b="1" kern="1200" cap="none" spc="0" normalizeH="0" baseline="0" noProof="0" dirty="0">
                <a:solidFill>
                  <a:srgbClr val="00206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+mj-cs"/>
              </a:rPr>
            </a:br>
            <a:r>
              <a:rPr kumimoji="0" lang="en-US" altLang="zh-CN" sz="1600" b="1" kern="1200" cap="none" spc="0" normalizeH="0" baseline="0" noProof="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+mj-cs"/>
              </a:rPr>
              <a:t/>
            </a:r>
            <a:br>
              <a:rPr kumimoji="0" lang="en-US" altLang="zh-CN" sz="1600" b="1" kern="1200" cap="none" spc="0" normalizeH="0" baseline="0" noProof="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+mj-cs"/>
              </a:rPr>
            </a:br>
            <a:r>
              <a:rPr kumimoji="0" lang="en-US" altLang="zh-CN" sz="2000" b="1" kern="1200" cap="none" spc="0" normalizeH="0" baseline="0" noProof="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+mj-cs"/>
              </a:rPr>
              <a:t/>
            </a:r>
            <a:br>
              <a:rPr kumimoji="0" lang="en-US" altLang="zh-CN" sz="2000" b="1" kern="1200" cap="none" spc="0" normalizeH="0" baseline="0" noProof="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+mj-cs"/>
              </a:rPr>
            </a:br>
            <a:r>
              <a:rPr kumimoji="0" lang="en-US" altLang="zh-CN" sz="2000" b="1" kern="1200" cap="none" spc="0" normalizeH="0" baseline="0" noProof="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+mj-cs"/>
              </a:rPr>
              <a:t>                                </a:t>
            </a:r>
            <a:endParaRPr kumimoji="0" lang="zh-CN" altLang="en-US" sz="2000" b="1" kern="1200" cap="none" spc="0" normalizeH="0" baseline="0" noProof="0" dirty="0">
              <a:solidFill>
                <a:srgbClr val="000000"/>
              </a:solidFill>
              <a:latin typeface="方正黑体_GBK" panose="03000509000000000000" pitchFamily="65" charset="-122"/>
              <a:ea typeface="方正黑体_GBK" panose="03000509000000000000" pitchFamily="65" charset="-122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/>
          <p:nvPr/>
        </p:nvSpPr>
        <p:spPr>
          <a:xfrm>
            <a:off x="3779838" y="4365625"/>
            <a:ext cx="43434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0713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190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effectLst>
                  <a:outerShdw dist="53882" dir="2699999" algn="ctr" rotWithShape="0">
                    <a:schemeClr val="tx1">
                      <a:alpha val="5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Thank You </a:t>
            </a: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2987675" y="2205038"/>
            <a:ext cx="5616575" cy="19431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812800" indent="-812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12800" marR="0" lvl="0" indent="-812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  </a:t>
            </a:r>
            <a:r>
              <a: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谢  谢</a:t>
            </a:r>
            <a:r>
              <a: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！</a:t>
            </a:r>
            <a:endParaRPr kumimoji="0" lang="zh-CN" altLang="en-US" sz="4800" b="0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/>
          </p:cNvSpPr>
          <p:nvPr>
            <p:ph type="title" idx="4294967295"/>
          </p:nvPr>
        </p:nvSpPr>
        <p:spPr>
          <a:xfrm>
            <a:off x="611188" y="549275"/>
            <a:ext cx="2881312" cy="503238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anchor="ctr"/>
          <a:lstStyle/>
          <a:p>
            <a:pPr eaLnBrk="1" hangingPunct="1"/>
            <a:r>
              <a:rPr lang="zh-CN" altLang="en-US" sz="2600" dirty="0">
                <a:solidFill>
                  <a:schemeClr val="bg1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一、申报流程说明</a:t>
            </a:r>
          </a:p>
        </p:txBody>
      </p:sp>
      <p:sp>
        <p:nvSpPr>
          <p:cNvPr id="5123" name="Rectangle 5"/>
          <p:cNvSpPr>
            <a:spLocks noGrp="1"/>
          </p:cNvSpPr>
          <p:nvPr>
            <p:ph type="body" idx="4294967295"/>
          </p:nvPr>
        </p:nvSpPr>
        <p:spPr>
          <a:xfrm>
            <a:off x="611188" y="1196975"/>
            <a:ext cx="7920037" cy="10080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zh-CN" altLang="en-US" sz="2100" dirty="0">
                <a:latin typeface="方正隶书_GBK" panose="03000509000000000000" pitchFamily="65" charset="-122"/>
                <a:ea typeface="方正隶书_GBK" panose="03000509000000000000" pitchFamily="65" charset="-122"/>
              </a:rPr>
              <a:t>    </a:t>
            </a:r>
            <a:r>
              <a:rPr lang="en-US" altLang="zh-CN" sz="2000" dirty="0">
                <a:solidFill>
                  <a:srgbClr val="0000CC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1</a:t>
            </a:r>
            <a:r>
              <a:rPr lang="zh-CN" altLang="en-US" sz="2000" dirty="0">
                <a:solidFill>
                  <a:srgbClr val="0000CC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、注册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None/>
            </a:pPr>
            <a:r>
              <a:rPr lang="zh-CN" altLang="en-US" sz="1600" dirty="0">
                <a:ea typeface="宋体" panose="02010600030101010101" pitchFamily="2" charset="-122"/>
              </a:rPr>
              <a:t>     </a:t>
            </a:r>
            <a:r>
              <a:rPr lang="zh-CN" altLang="en-US" sz="2000" dirty="0">
                <a:solidFill>
                  <a:srgbClr val="000000"/>
                </a:solidFill>
                <a:latin typeface="方正仿宋_GBK" panose="03000509000000000000" pitchFamily="65" charset="-122"/>
                <a:ea typeface="方正仿宋_GBK" panose="03000509000000000000" pitchFamily="65" charset="-122"/>
              </a:rPr>
              <a:t>重庆市科技计划项目注册账户分为</a:t>
            </a:r>
            <a:r>
              <a:rPr lang="en-US" altLang="zh-CN" sz="2000" dirty="0">
                <a:solidFill>
                  <a:srgbClr val="000000"/>
                </a:solidFill>
                <a:latin typeface="方正仿宋_GBK" panose="03000509000000000000" pitchFamily="65" charset="-122"/>
                <a:ea typeface="方正仿宋_GBK" panose="03000509000000000000" pitchFamily="65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方正仿宋_GBK" panose="03000509000000000000" pitchFamily="65" charset="-122"/>
                <a:ea typeface="方正仿宋_GBK" panose="03000509000000000000" pitchFamily="65" charset="-122"/>
              </a:rPr>
              <a:t>类：</a:t>
            </a:r>
            <a:r>
              <a:rPr lang="zh-CN" altLang="en-US" sz="2000" dirty="0">
                <a:solidFill>
                  <a:srgbClr val="FF0000"/>
                </a:solidFill>
                <a:latin typeface="方正仿宋_GBK" panose="03000509000000000000" pitchFamily="65" charset="-122"/>
                <a:ea typeface="方正仿宋_GBK" panose="03000509000000000000" pitchFamily="65" charset="-122"/>
              </a:rPr>
              <a:t>单位账户</a:t>
            </a:r>
            <a:r>
              <a:rPr lang="zh-CN" altLang="en-US" sz="2000" dirty="0">
                <a:solidFill>
                  <a:srgbClr val="000000"/>
                </a:solidFill>
                <a:latin typeface="方正仿宋_GBK" panose="03000509000000000000" pitchFamily="65" charset="-122"/>
                <a:ea typeface="方正仿宋_GBK" panose="03000509000000000000" pitchFamily="65" charset="-122"/>
              </a:rPr>
              <a:t>和</a:t>
            </a:r>
            <a:r>
              <a:rPr lang="zh-CN" altLang="en-US" sz="2000" dirty="0">
                <a:solidFill>
                  <a:srgbClr val="FF0000"/>
                </a:solidFill>
                <a:latin typeface="方正仿宋_GBK" panose="03000509000000000000" pitchFamily="65" charset="-122"/>
                <a:ea typeface="方正仿宋_GBK" panose="03000509000000000000" pitchFamily="65" charset="-122"/>
              </a:rPr>
              <a:t>个人账户</a:t>
            </a:r>
            <a:r>
              <a:rPr lang="zh-CN" altLang="en-US" sz="1400" i="1" dirty="0">
                <a:solidFill>
                  <a:srgbClr val="000000"/>
                </a:solidFill>
                <a:latin typeface="方正仿宋_GBK" panose="03000509000000000000" pitchFamily="65" charset="-122"/>
                <a:ea typeface="方正仿宋_GBK" panose="03000509000000000000" pitchFamily="65" charset="-122"/>
              </a:rPr>
              <a:t>    </a:t>
            </a:r>
            <a:endParaRPr lang="zh-CN" altLang="en-US" sz="1200" i="1" dirty="0">
              <a:solidFill>
                <a:srgbClr val="000000"/>
              </a:solidFill>
              <a:latin typeface="方正仿宋_GBK" panose="03000509000000000000" pitchFamily="65" charset="-122"/>
              <a:ea typeface="方正仿宋_GBK" panose="03000509000000000000" pitchFamily="65" charset="-122"/>
            </a:endParaRPr>
          </a:p>
        </p:txBody>
      </p:sp>
      <p:sp>
        <p:nvSpPr>
          <p:cNvPr id="5124" name="Rectangle 5"/>
          <p:cNvSpPr/>
          <p:nvPr/>
        </p:nvSpPr>
        <p:spPr>
          <a:xfrm>
            <a:off x="638175" y="2133600"/>
            <a:ext cx="7704138" cy="23034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000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           </a:t>
            </a:r>
            <a:r>
              <a:rPr lang="zh-CN" altLang="en-US" sz="2000" b="1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单位账户</a:t>
            </a:r>
            <a:r>
              <a:rPr lang="zh-CN" altLang="en-US" sz="2000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：</a:t>
            </a:r>
            <a:r>
              <a:rPr lang="zh-CN" altLang="en-US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针对项目申报单位设立的账户。项目申报单位登录市科技局门户网站</a:t>
            </a:r>
            <a:r>
              <a:rPr lang="en-US" altLang="zh-CN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http://kjj.cq.gov.cn/</a:t>
            </a:r>
            <a:r>
              <a:rPr lang="zh-CN" altLang="en-US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，</a:t>
            </a:r>
            <a:r>
              <a:rPr lang="zh-CN" altLang="en-US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sym typeface="Arial" panose="020B0604020202020204" pitchFamily="34" charset="0"/>
              </a:rPr>
              <a:t>点击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  <a:sym typeface="Arial" panose="020B0604020202020204" pitchFamily="34" charset="0"/>
              </a:rPr>
              <a:t>“</a:t>
            </a:r>
            <a:r>
              <a:rPr lang="zh-CN" altLang="en-US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sym typeface="Arial" panose="020B0604020202020204" pitchFamily="34" charset="0"/>
              </a:rPr>
              <a:t>业务系统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”旁边的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  <a:sym typeface="Arial" panose="020B0604020202020204" pitchFamily="34" charset="0"/>
              </a:rPr>
              <a:t>“重庆市科技管理信息系统”</a:t>
            </a:r>
            <a:r>
              <a:rPr lang="zh-CN" altLang="en-US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，进入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系统首</a:t>
            </a:r>
            <a:r>
              <a:rPr lang="zh-CN" altLang="en-US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页，在该平台注册机构账号。机构类型选择</a:t>
            </a:r>
            <a:r>
              <a:rPr lang="zh-CN" altLang="en-US" b="1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企业</a:t>
            </a:r>
            <a:r>
              <a:rPr lang="zh-CN" altLang="en-US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，需要在</a:t>
            </a:r>
            <a:r>
              <a:rPr lang="zh-CN" altLang="en-US" b="1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科技型企业系统</a:t>
            </a:r>
            <a:r>
              <a:rPr lang="zh-CN" altLang="en-US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中完善信息。机构类型不是企业的，在</a:t>
            </a:r>
            <a:r>
              <a:rPr lang="zh-CN" altLang="en-US" b="1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科技人才库</a:t>
            </a:r>
            <a:r>
              <a:rPr lang="zh-CN" altLang="en-US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中完善信息，科技型企业咨询电话：</a:t>
            </a:r>
            <a:r>
              <a:rPr lang="en-US" altLang="zh-CN" b="1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67513887</a:t>
            </a:r>
            <a:endParaRPr lang="zh-CN" altLang="en-US" b="1" dirty="0">
              <a:solidFill>
                <a:srgbClr val="000000"/>
              </a:solidFill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endParaRPr lang="zh-CN" altLang="en-US" b="1" dirty="0">
              <a:solidFill>
                <a:srgbClr val="000000"/>
              </a:solidFill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sp>
        <p:nvSpPr>
          <p:cNvPr id="5125" name="Rectangle 5"/>
          <p:cNvSpPr/>
          <p:nvPr/>
        </p:nvSpPr>
        <p:spPr>
          <a:xfrm>
            <a:off x="468313" y="5157788"/>
            <a:ext cx="8424862" cy="1004887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 </a:t>
            </a:r>
            <a:r>
              <a:rPr lang="zh-CN" altLang="en-US" b="1" dirty="0">
                <a:solidFill>
                  <a:srgbClr val="0000FF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◆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经审核通过后，单位账户被激活，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只有单位账户注册并被激活后，项目负责人账户才能注册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/>
          </p:cNvSpPr>
          <p:nvPr>
            <p:ph type="body" idx="4294967295"/>
          </p:nvPr>
        </p:nvSpPr>
        <p:spPr>
          <a:xfrm>
            <a:off x="539750" y="1628775"/>
            <a:ext cx="8135938" cy="27368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lnSpc>
                <a:spcPct val="130000"/>
              </a:lnSpc>
              <a:buNone/>
            </a:pPr>
            <a:r>
              <a:rPr lang="zh-CN" altLang="en-US" sz="24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      </a:t>
            </a:r>
            <a:r>
              <a:rPr lang="zh-CN" altLang="en-US" sz="20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个人账户</a:t>
            </a:r>
            <a:r>
              <a:rPr lang="zh-CN" altLang="en-US" sz="2000" dirty="0">
                <a:solidFill>
                  <a:srgbClr val="9933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：</a:t>
            </a:r>
            <a:r>
              <a:rPr lang="zh-CN" altLang="en-US" sz="20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针对项目申报的项目负责人设立的账户。项目负责人登陆市科技局门户网站</a:t>
            </a:r>
            <a:r>
              <a:rPr lang="en-US" altLang="zh-CN" sz="20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http://kjj.cq.gov.cn/</a:t>
            </a:r>
            <a:r>
              <a:rPr lang="zh-CN" altLang="en-US" sz="20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，点击</a:t>
            </a:r>
            <a:r>
              <a:rPr lang="zh-CN" altLang="en-US" sz="2000" dirty="0">
                <a:solidFill>
                  <a:srgbClr val="000000"/>
                </a:solidFill>
                <a:ea typeface="方正黑体_GBK" panose="03000509000000000000" pitchFamily="65" charset="-122"/>
                <a:sym typeface="Arial" panose="020B0604020202020204" pitchFamily="34" charset="0"/>
              </a:rPr>
              <a:t>“</a:t>
            </a:r>
            <a:r>
              <a:rPr lang="zh-CN" altLang="en-US" sz="20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sym typeface="Arial" panose="020B0604020202020204" pitchFamily="34" charset="0"/>
              </a:rPr>
              <a:t>业务系统</a:t>
            </a:r>
            <a:r>
              <a:rPr lang="zh-CN" altLang="en-US" sz="2000" dirty="0">
                <a:solidFill>
                  <a:srgbClr val="000000"/>
                </a:solidFill>
                <a:ea typeface="方正黑体_GBK" panose="03000509000000000000" pitchFamily="65" charset="-122"/>
              </a:rPr>
              <a:t>”旁边的</a:t>
            </a:r>
            <a:r>
              <a:rPr lang="zh-CN" altLang="en-US" sz="2000" dirty="0">
                <a:solidFill>
                  <a:srgbClr val="000000"/>
                </a:solidFill>
                <a:ea typeface="方正黑体_GBK" panose="03000509000000000000" pitchFamily="65" charset="-122"/>
                <a:sym typeface="Arial" panose="020B0604020202020204" pitchFamily="34" charset="0"/>
              </a:rPr>
              <a:t>“重庆市科技管理信息系统” </a:t>
            </a:r>
            <a:r>
              <a:rPr lang="zh-CN" altLang="en-US" sz="20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，注册一个个人账号，然后在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  <a:sym typeface="Arial" panose="020B0604020202020204" pitchFamily="34" charset="0"/>
              </a:rPr>
              <a:t>“</a:t>
            </a:r>
            <a:r>
              <a:rPr lang="zh-CN" altLang="en-US" sz="20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sym typeface="Arial" panose="020B0604020202020204" pitchFamily="34" charset="0"/>
              </a:rPr>
              <a:t>科技人才管理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  <a:sym typeface="Arial" panose="020B0604020202020204" pitchFamily="34" charset="0"/>
              </a:rPr>
              <a:t>”</a:t>
            </a:r>
            <a:r>
              <a:rPr lang="zh-CN" altLang="en-US" sz="20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sym typeface="Arial" panose="020B0604020202020204" pitchFamily="34" charset="0"/>
              </a:rPr>
              <a:t>链</a:t>
            </a:r>
            <a:r>
              <a:rPr lang="zh-CN" altLang="en-US" sz="20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接，进入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“</a:t>
            </a:r>
            <a:r>
              <a:rPr lang="zh-CN" altLang="en-US" sz="20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重庆市科技人才库系统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”</a:t>
            </a:r>
            <a:r>
              <a:rPr lang="zh-CN" altLang="en-US" sz="20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首页，如实填写个人基本信息并网上提交，</a:t>
            </a:r>
            <a:r>
              <a:rPr lang="zh-CN" altLang="en-US" sz="20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经本单位账号审核通过后个人账户被激活。</a:t>
            </a:r>
          </a:p>
        </p:txBody>
      </p:sp>
      <p:sp>
        <p:nvSpPr>
          <p:cNvPr id="6147" name="Rectangle 3"/>
          <p:cNvSpPr/>
          <p:nvPr/>
        </p:nvSpPr>
        <p:spPr>
          <a:xfrm>
            <a:off x="611188" y="4797425"/>
            <a:ext cx="8208962" cy="885825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◆   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注：个人账号主要用于项目申报、任务书填写、结题信息录入等，请妥善保管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/>
          </p:cNvSpPr>
          <p:nvPr>
            <p:ph type="title" idx="4294967295"/>
          </p:nvPr>
        </p:nvSpPr>
        <p:spPr>
          <a:xfrm>
            <a:off x="539750" y="333375"/>
            <a:ext cx="8001000" cy="7508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/>
            <a:r>
              <a:rPr lang="zh-CN" altLang="en-US" sz="2400" b="0" dirty="0">
                <a:ea typeface="宋体" panose="02010600030101010101" pitchFamily="2" charset="-122"/>
              </a:rPr>
              <a:t>   </a:t>
            </a:r>
          </a:p>
        </p:txBody>
      </p:sp>
      <p:sp>
        <p:nvSpPr>
          <p:cNvPr id="7171" name="Rectangle 5"/>
          <p:cNvSpPr>
            <a:spLocks noGrp="1"/>
          </p:cNvSpPr>
          <p:nvPr>
            <p:ph type="body" idx="4294967295"/>
          </p:nvPr>
        </p:nvSpPr>
        <p:spPr>
          <a:xfrm>
            <a:off x="1258888" y="1989138"/>
            <a:ext cx="6983412" cy="32400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lnSpc>
                <a:spcPct val="130000"/>
              </a:lnSpc>
              <a:buNone/>
            </a:pPr>
            <a:r>
              <a:rPr lang="zh-CN" altLang="en-US" sz="24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     </a:t>
            </a:r>
            <a:r>
              <a:rPr lang="en-US" altLang="zh-CN" sz="24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        </a:t>
            </a:r>
            <a:r>
              <a:rPr lang="zh-CN" altLang="en-US" sz="22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使用个人账号登录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“</a:t>
            </a:r>
            <a:r>
              <a:rPr lang="zh-CN" altLang="en-US" sz="22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重庆市科技信息管理系统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”</a:t>
            </a:r>
            <a:r>
              <a:rPr lang="zh-CN" altLang="en-US" sz="22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，点击左侧菜单“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科研项目</a:t>
            </a:r>
            <a:r>
              <a:rPr lang="zh-CN" altLang="en-US" sz="22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”，进入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“</a:t>
            </a:r>
            <a:r>
              <a:rPr lang="zh-CN" altLang="en-US" sz="2200" dirty="0">
                <a:solidFill>
                  <a:srgbClr val="FF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科研项目子系统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”</a:t>
            </a:r>
            <a:r>
              <a:rPr lang="zh-CN" altLang="en-US" sz="22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，点击左侧“</a:t>
            </a:r>
            <a:r>
              <a:rPr lang="zh-CN" altLang="en-US" sz="22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新项目申报</a:t>
            </a:r>
            <a:r>
              <a:rPr lang="zh-CN" altLang="en-US" sz="22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”，计划类别选择：项目类别与级别按需求选择，按要求</a:t>
            </a:r>
            <a:r>
              <a:rPr lang="zh-CN" altLang="en-US" sz="22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在线填写</a:t>
            </a:r>
            <a:r>
              <a:rPr lang="zh-CN" altLang="en-US" sz="22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，经完整性检查后，点击生成预览版本，检查无误后</a:t>
            </a:r>
            <a:r>
              <a:rPr lang="zh-CN" altLang="en-US" sz="22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提交至所在单位</a:t>
            </a:r>
          </a:p>
        </p:txBody>
      </p:sp>
      <p:sp>
        <p:nvSpPr>
          <p:cNvPr id="7172" name="Rectangle 4"/>
          <p:cNvSpPr/>
          <p:nvPr/>
        </p:nvSpPr>
        <p:spPr>
          <a:xfrm>
            <a:off x="1619250" y="1268413"/>
            <a:ext cx="1800225" cy="427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en-US" altLang="zh-CN" sz="2200" b="1" dirty="0">
                <a:solidFill>
                  <a:srgbClr val="0000CC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2</a:t>
            </a:r>
            <a:r>
              <a:rPr lang="zh-CN" altLang="en-US" sz="2200" b="1" dirty="0">
                <a:solidFill>
                  <a:srgbClr val="0000CC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、申报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/>
          </p:cNvSpPr>
          <p:nvPr>
            <p:ph type="body" idx="4294967295"/>
          </p:nvPr>
        </p:nvSpPr>
        <p:spPr>
          <a:xfrm>
            <a:off x="539750" y="2060575"/>
            <a:ext cx="7200900" cy="20875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lnSpc>
                <a:spcPct val="130000"/>
              </a:lnSpc>
              <a:buNone/>
            </a:pPr>
            <a:r>
              <a:rPr lang="zh-CN" altLang="en-US" sz="24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        </a:t>
            </a:r>
            <a:r>
              <a:rPr lang="en-US" altLang="zh-CN" sz="24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    </a:t>
            </a:r>
            <a:r>
              <a:rPr lang="zh-CN" altLang="en-US" sz="22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项目申报单位</a:t>
            </a:r>
            <a:r>
              <a:rPr lang="zh-CN" altLang="en-US" sz="22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登录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“</a:t>
            </a:r>
            <a:r>
              <a:rPr lang="zh-CN" altLang="en-US" sz="22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重庆市科技计划项目管理系统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方正黑体_GBK" panose="03000509000000000000" pitchFamily="65" charset="-122"/>
              </a:rPr>
              <a:t>”</a:t>
            </a:r>
            <a:r>
              <a:rPr lang="zh-CN" altLang="en-US" sz="2200" dirty="0">
                <a:solidFill>
                  <a:srgbClr val="00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，对个人账号提交进行审核，确认无误后提交至市科技局。</a:t>
            </a:r>
            <a:r>
              <a:rPr lang="zh-CN" altLang="en-US" sz="22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一旦提交，不予退回。</a:t>
            </a:r>
          </a:p>
        </p:txBody>
      </p:sp>
      <p:sp>
        <p:nvSpPr>
          <p:cNvPr id="8195" name="Rectangle 3"/>
          <p:cNvSpPr/>
          <p:nvPr/>
        </p:nvSpPr>
        <p:spPr>
          <a:xfrm>
            <a:off x="900113" y="1412875"/>
            <a:ext cx="1728787" cy="427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r" eaLnBrk="1" hangingPunct="1">
              <a:buFont typeface="Arial" panose="020B0604020202020204" pitchFamily="34" charset="0"/>
            </a:pPr>
            <a:r>
              <a:rPr lang="en-US" altLang="zh-CN" sz="2200" b="1" dirty="0">
                <a:solidFill>
                  <a:srgbClr val="0000CC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3</a:t>
            </a:r>
            <a:r>
              <a:rPr lang="zh-CN" altLang="en-US" sz="2200" b="1" dirty="0">
                <a:solidFill>
                  <a:srgbClr val="0000CC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、审核提交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057275"/>
            <a:ext cx="8075613" cy="9937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/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单位和个人账号注册完成后，请登录市科技局门户网站：</a:t>
            </a:r>
            <a:r>
              <a:rPr lang="en-US" altLang="zh-CN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http://kjj.cq.gov.cn/</a:t>
            </a:r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，滚动到网页下方，点击</a:t>
            </a:r>
            <a:r>
              <a:rPr lang="zh-CN" altLang="en-US" sz="20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“重庆市科技管理信息系统”</a:t>
            </a:r>
            <a:endParaRPr lang="zh-CN" altLang="en-US" sz="2000" dirty="0">
              <a:solidFill>
                <a:schemeClr val="tx1"/>
              </a:solidFill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sp>
        <p:nvSpPr>
          <p:cNvPr id="9219" name="Rectangle 3"/>
          <p:cNvSpPr txBox="1"/>
          <p:nvPr/>
        </p:nvSpPr>
        <p:spPr>
          <a:xfrm>
            <a:off x="692150" y="333375"/>
            <a:ext cx="4743450" cy="569913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anchor="ctr"/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2000" b="1" dirty="0">
                <a:solidFill>
                  <a:schemeClr val="bg1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en-US" sz="2600" b="1" dirty="0">
                <a:solidFill>
                  <a:schemeClr val="bg1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二、科普申报的具体操作步骤</a:t>
            </a:r>
            <a:endParaRPr lang="zh-CN" altLang="en-US" sz="1600" dirty="0">
              <a:solidFill>
                <a:schemeClr val="bg1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pic>
        <p:nvPicPr>
          <p:cNvPr id="922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2025650"/>
            <a:ext cx="7021512" cy="3638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229600" cy="5619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/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或者直接访问：</a:t>
            </a:r>
            <a:r>
              <a:rPr lang="en-US" altLang="zh-CN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http://www.csti.cn/govwebnew/index.htm</a:t>
            </a:r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，登陆后点击“</a:t>
            </a:r>
            <a:r>
              <a:rPr lang="zh-CN" altLang="en-US" sz="20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科研项目</a:t>
            </a:r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”。</a:t>
            </a:r>
          </a:p>
        </p:txBody>
      </p:sp>
      <p:pic>
        <p:nvPicPr>
          <p:cNvPr id="1024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75" y="1484313"/>
            <a:ext cx="6873875" cy="5049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229600" cy="7921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/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如果还没有账号，需要先注册一个账号，点击“用户注册”，注册一个新账号：</a:t>
            </a:r>
          </a:p>
        </p:txBody>
      </p:sp>
      <p:pic>
        <p:nvPicPr>
          <p:cNvPr id="1126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1484313"/>
            <a:ext cx="7596187" cy="4090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229600" cy="7921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/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新注册账号成功后，根据注册类型不同，在不同的地方完善信息。</a:t>
            </a:r>
            <a:r>
              <a:rPr lang="en-US" altLang="zh-CN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/>
            </a:r>
            <a:br>
              <a:rPr lang="en-US" altLang="zh-CN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</a:br>
            <a:r>
              <a:rPr lang="zh-CN" altLang="en-US" sz="20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如果注册的个人账号，请在科技人才子系统中完善信息，提交给所属单位审核后即可申报。</a:t>
            </a:r>
          </a:p>
        </p:txBody>
      </p:sp>
      <p:pic>
        <p:nvPicPr>
          <p:cNvPr id="1229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075" y="1916113"/>
            <a:ext cx="6696075" cy="4017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28TGp_report_light_v2">
  <a:themeElements>
    <a:clrScheme name="228TGp_report_light_v2 2">
      <a:dk1>
        <a:srgbClr val="4D4D4D"/>
      </a:dk1>
      <a:lt1>
        <a:srgbClr val="FFFFFF"/>
      </a:lt1>
      <a:dk2>
        <a:srgbClr val="0D8797"/>
      </a:dk2>
      <a:lt2>
        <a:srgbClr val="C0C0C0"/>
      </a:lt2>
      <a:accent1>
        <a:srgbClr val="8BB44E"/>
      </a:accent1>
      <a:accent2>
        <a:srgbClr val="4CB06D"/>
      </a:accent2>
      <a:accent3>
        <a:srgbClr val="FFFFFF"/>
      </a:accent3>
      <a:accent4>
        <a:srgbClr val="404040"/>
      </a:accent4>
      <a:accent5>
        <a:srgbClr val="C4D6B2"/>
      </a:accent5>
      <a:accent6>
        <a:srgbClr val="449F62"/>
      </a:accent6>
      <a:hlink>
        <a:srgbClr val="7B9CB5"/>
      </a:hlink>
      <a:folHlink>
        <a:srgbClr val="B3C1A1"/>
      </a:folHlink>
    </a:clrScheme>
    <a:fontScheme name="228TGp_report_light_v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28TGp_report_light_v2 1">
        <a:dk1>
          <a:srgbClr val="4D4D4D"/>
        </a:dk1>
        <a:lt1>
          <a:srgbClr val="FFFFFF"/>
        </a:lt1>
        <a:dk2>
          <a:srgbClr val="51A0B9"/>
        </a:dk2>
        <a:lt2>
          <a:srgbClr val="DDDDDD"/>
        </a:lt2>
        <a:accent1>
          <a:srgbClr val="438ACB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B0C4E2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8TGp_report_light_v2 2">
        <a:dk1>
          <a:srgbClr val="4D4D4D"/>
        </a:dk1>
        <a:lt1>
          <a:srgbClr val="FFFFFF"/>
        </a:lt1>
        <a:dk2>
          <a:srgbClr val="0D8797"/>
        </a:dk2>
        <a:lt2>
          <a:srgbClr val="C0C0C0"/>
        </a:lt2>
        <a:accent1>
          <a:srgbClr val="8BB44E"/>
        </a:accent1>
        <a:accent2>
          <a:srgbClr val="4CB06D"/>
        </a:accent2>
        <a:accent3>
          <a:srgbClr val="FFFFFF"/>
        </a:accent3>
        <a:accent4>
          <a:srgbClr val="404040"/>
        </a:accent4>
        <a:accent5>
          <a:srgbClr val="C4D6B2"/>
        </a:accent5>
        <a:accent6>
          <a:srgbClr val="449F62"/>
        </a:accent6>
        <a:hlink>
          <a:srgbClr val="7B9CB5"/>
        </a:hlink>
        <a:folHlink>
          <a:srgbClr val="B3C1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8TGp_report_light_v2 3">
        <a:dk1>
          <a:srgbClr val="000066"/>
        </a:dk1>
        <a:lt1>
          <a:srgbClr val="FFFFFF"/>
        </a:lt1>
        <a:dk2>
          <a:srgbClr val="3491C4"/>
        </a:dk2>
        <a:lt2>
          <a:srgbClr val="DDDDDD"/>
        </a:lt2>
        <a:accent1>
          <a:srgbClr val="32B66E"/>
        </a:accent1>
        <a:accent2>
          <a:srgbClr val="36623F"/>
        </a:accent2>
        <a:accent3>
          <a:srgbClr val="FFFFFF"/>
        </a:accent3>
        <a:accent4>
          <a:srgbClr val="000056"/>
        </a:accent4>
        <a:accent5>
          <a:srgbClr val="ADD7BA"/>
        </a:accent5>
        <a:accent6>
          <a:srgbClr val="305838"/>
        </a:accent6>
        <a:hlink>
          <a:srgbClr val="4C9BBA"/>
        </a:hlink>
        <a:folHlink>
          <a:srgbClr val="A4D0A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228TGp_report_light_v2">
  <a:themeElements>
    <a:clrScheme name="1_228TGp_report_light_v2 2">
      <a:dk1>
        <a:srgbClr val="4D4D4D"/>
      </a:dk1>
      <a:lt1>
        <a:srgbClr val="FFFFFF"/>
      </a:lt1>
      <a:dk2>
        <a:srgbClr val="0D8797"/>
      </a:dk2>
      <a:lt2>
        <a:srgbClr val="C0C0C0"/>
      </a:lt2>
      <a:accent1>
        <a:srgbClr val="8BB44E"/>
      </a:accent1>
      <a:accent2>
        <a:srgbClr val="4CB06D"/>
      </a:accent2>
      <a:accent3>
        <a:srgbClr val="FFFFFF"/>
      </a:accent3>
      <a:accent4>
        <a:srgbClr val="404040"/>
      </a:accent4>
      <a:accent5>
        <a:srgbClr val="C4D6B2"/>
      </a:accent5>
      <a:accent6>
        <a:srgbClr val="449F62"/>
      </a:accent6>
      <a:hlink>
        <a:srgbClr val="7B9CB5"/>
      </a:hlink>
      <a:folHlink>
        <a:srgbClr val="B3C1A1"/>
      </a:folHlink>
    </a:clrScheme>
    <a:fontScheme name="1_228TGp_report_light_v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228TGp_report_light_v2 1">
        <a:dk1>
          <a:srgbClr val="4D4D4D"/>
        </a:dk1>
        <a:lt1>
          <a:srgbClr val="FFFFFF"/>
        </a:lt1>
        <a:dk2>
          <a:srgbClr val="51A0B9"/>
        </a:dk2>
        <a:lt2>
          <a:srgbClr val="DDDDDD"/>
        </a:lt2>
        <a:accent1>
          <a:srgbClr val="438ACB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B0C4E2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28TGp_report_light_v2 2">
        <a:dk1>
          <a:srgbClr val="4D4D4D"/>
        </a:dk1>
        <a:lt1>
          <a:srgbClr val="FFFFFF"/>
        </a:lt1>
        <a:dk2>
          <a:srgbClr val="0D8797"/>
        </a:dk2>
        <a:lt2>
          <a:srgbClr val="C0C0C0"/>
        </a:lt2>
        <a:accent1>
          <a:srgbClr val="8BB44E"/>
        </a:accent1>
        <a:accent2>
          <a:srgbClr val="4CB06D"/>
        </a:accent2>
        <a:accent3>
          <a:srgbClr val="FFFFFF"/>
        </a:accent3>
        <a:accent4>
          <a:srgbClr val="404040"/>
        </a:accent4>
        <a:accent5>
          <a:srgbClr val="C4D6B2"/>
        </a:accent5>
        <a:accent6>
          <a:srgbClr val="449F62"/>
        </a:accent6>
        <a:hlink>
          <a:srgbClr val="7B9CB5"/>
        </a:hlink>
        <a:folHlink>
          <a:srgbClr val="B3C1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28TGp_report_light_v2 3">
        <a:dk1>
          <a:srgbClr val="000066"/>
        </a:dk1>
        <a:lt1>
          <a:srgbClr val="FFFFFF"/>
        </a:lt1>
        <a:dk2>
          <a:srgbClr val="3491C4"/>
        </a:dk2>
        <a:lt2>
          <a:srgbClr val="DDDDDD"/>
        </a:lt2>
        <a:accent1>
          <a:srgbClr val="32B66E"/>
        </a:accent1>
        <a:accent2>
          <a:srgbClr val="36623F"/>
        </a:accent2>
        <a:accent3>
          <a:srgbClr val="FFFFFF"/>
        </a:accent3>
        <a:accent4>
          <a:srgbClr val="000056"/>
        </a:accent4>
        <a:accent5>
          <a:srgbClr val="ADD7BA"/>
        </a:accent5>
        <a:accent6>
          <a:srgbClr val="305838"/>
        </a:accent6>
        <a:hlink>
          <a:srgbClr val="4C9BBA"/>
        </a:hlink>
        <a:folHlink>
          <a:srgbClr val="A4D0A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228TGp_report_light_v2</Template>
  <TotalTime>0</TotalTime>
  <Words>623</Words>
  <Application>Microsoft Office PowerPoint</Application>
  <PresentationFormat>全屏显示(4:3)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228TGp_report_light_v2</vt:lpstr>
      <vt:lpstr>1_228TGp_report_light_v2</vt:lpstr>
      <vt:lpstr>PowerPoint 演示文稿</vt:lpstr>
      <vt:lpstr>一、申报流程说明</vt:lpstr>
      <vt:lpstr>PowerPoint 演示文稿</vt:lpstr>
      <vt:lpstr>   </vt:lpstr>
      <vt:lpstr>PowerPoint 演示文稿</vt:lpstr>
      <vt:lpstr>单位和个人账号注册完成后，请登录市科技局门户网站：http://kjj.cq.gov.cn/，滚动到网页下方，点击“重庆市科技管理信息系统”</vt:lpstr>
      <vt:lpstr>或者直接访问：http://www.csti.cn/govwebnew/index.htm，登陆后点击“科研项目”。</vt:lpstr>
      <vt:lpstr>如果还没有账号，需要先注册一个账号，点击“用户注册”，注册一个新账号：</vt:lpstr>
      <vt:lpstr>新注册账号成功后，根据注册类型不同，在不同的地方完善信息。 如果注册的个人账号，请在科技人才子系统中完善信息，提交给所属单位审核后即可申报。</vt:lpstr>
      <vt:lpstr>如果注册的单位账号，并且单位性质不是选择的企业，请在科技人才子系统中完善信息，并提交给科技局审核。审核电话：67512626</vt:lpstr>
      <vt:lpstr>如果注册的单位账号，并且单位性质选择的企业，请在科技型企业系统中完善信息。咨询电话：67513887</vt:lpstr>
      <vt:lpstr>个人账号登录后，点击左侧 “新项目申报”</vt:lpstr>
      <vt:lpstr>选择相应的计划类别，如图：                                  </vt:lpstr>
      <vt:lpstr>注销个人账号，登陆单位账号（登录方式与个人相同），在待处理列表或未提交项目中，找到提交的项目，如图：                                  </vt:lpstr>
      <vt:lpstr>找到需要提交的项目，点击处理进入之后，点击提交科技局，提交项目，一旦提交，不予退回。                                   </vt:lpstr>
      <vt:lpstr>PowerPoint 演示文稿</vt:lpstr>
    </vt:vector>
  </TitlesOfParts>
  <Company>MC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MC SYSTEM</dc:creator>
  <cp:lastModifiedBy>Administrator</cp:lastModifiedBy>
  <cp:revision>137</cp:revision>
  <dcterms:created xsi:type="dcterms:W3CDTF">2012-01-11T08:17:46Z</dcterms:created>
  <dcterms:modified xsi:type="dcterms:W3CDTF">2021-04-16T04:02:35Z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